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94" r:id="rId2"/>
    <p:sldId id="295" r:id="rId3"/>
    <p:sldId id="311" r:id="rId4"/>
    <p:sldId id="296" r:id="rId5"/>
    <p:sldId id="297" r:id="rId6"/>
    <p:sldId id="298" r:id="rId7"/>
    <p:sldId id="303" r:id="rId8"/>
    <p:sldId id="300" r:id="rId9"/>
    <p:sldId id="301" r:id="rId10"/>
    <p:sldId id="302" r:id="rId11"/>
    <p:sldId id="257" r:id="rId12"/>
    <p:sldId id="274" r:id="rId13"/>
    <p:sldId id="276" r:id="rId14"/>
    <p:sldId id="277" r:id="rId15"/>
    <p:sldId id="278" r:id="rId16"/>
    <p:sldId id="259" r:id="rId17"/>
    <p:sldId id="279" r:id="rId18"/>
    <p:sldId id="280" r:id="rId19"/>
    <p:sldId id="260" r:id="rId20"/>
    <p:sldId id="318" r:id="rId21"/>
    <p:sldId id="261" r:id="rId22"/>
    <p:sldId id="291" r:id="rId23"/>
    <p:sldId id="283" r:id="rId24"/>
    <p:sldId id="292" r:id="rId25"/>
    <p:sldId id="308" r:id="rId26"/>
    <p:sldId id="309" r:id="rId27"/>
    <p:sldId id="286" r:id="rId28"/>
    <p:sldId id="266" r:id="rId29"/>
    <p:sldId id="319" r:id="rId30"/>
    <p:sldId id="293" r:id="rId31"/>
    <p:sldId id="281" r:id="rId32"/>
    <p:sldId id="282" r:id="rId33"/>
    <p:sldId id="284" r:id="rId34"/>
    <p:sldId id="288" r:id="rId35"/>
    <p:sldId id="290" r:id="rId36"/>
    <p:sldId id="313" r:id="rId37"/>
    <p:sldId id="314" r:id="rId38"/>
    <p:sldId id="315" r:id="rId39"/>
    <p:sldId id="316" r:id="rId40"/>
    <p:sldId id="317" r:id="rId41"/>
    <p:sldId id="287" r:id="rId42"/>
    <p:sldId id="285" r:id="rId43"/>
    <p:sldId id="310" r:id="rId44"/>
    <p:sldId id="268" r:id="rId45"/>
    <p:sldId id="263" r:id="rId46"/>
    <p:sldId id="264" r:id="rId47"/>
    <p:sldId id="269" r:id="rId48"/>
    <p:sldId id="265" r:id="rId49"/>
    <p:sldId id="312" r:id="rId5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682" autoAdjust="0"/>
  </p:normalViewPr>
  <p:slideViewPr>
    <p:cSldViewPr snapToGrid="0">
      <p:cViewPr varScale="1">
        <p:scale>
          <a:sx n="56" d="100"/>
          <a:sy n="56" d="100"/>
        </p:scale>
        <p:origin x="64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70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thermal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insultaiton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(WSV)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(HAV)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merged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considered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together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revised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taken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account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variables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primary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demand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transmission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losses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U-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value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but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summer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includes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1 November 2020, EnEV was incorporated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(GEG)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officially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apply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previous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energies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(EEWG) was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integrated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EEWG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national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impelementation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EU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Directive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(RED)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(EnEG)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could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repealed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enacted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1973 after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oil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crisis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1976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8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ea.org/reports/the-future-of-heat-pumps/how-a-heat-pump-work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0.svg"/><Relationship Id="rId19" Type="http://schemas.openxmlformats.org/officeDocument/2006/relationships/image" Target="../media/image2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Thilo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9CA746-7576-384F-C115-F443C68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 v Heat pump</a:t>
            </a:r>
          </a:p>
          <a:p>
            <a:r>
              <a:rPr lang="de-DE" dirty="0"/>
              <a:t>COP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math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40D7D-2A69-AB07-2E26-2F2DCD83E855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89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C26649-05F0-30D9-3F9E-53F91FA38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https://www.iea.org/reports/the-future-of-heat-pumps/how-a-heat-pump-works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source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surrounding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geothermal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stored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ground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waste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amplifies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needed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conventional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form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normally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pump (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poerformanc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household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cylce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passed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delivered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hydronic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radiotrs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under-floor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always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people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„300%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doesn‘t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violate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laws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would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it‘s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outside. But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same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„warm“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EA8B4-AD72-BEF5-AE7C-9A907787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01278" cy="132556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64" y="241699"/>
            <a:ext cx="5506397" cy="6374601"/>
          </a:xfrm>
          <a:prstGeom prst="rect">
            <a:avLst/>
          </a:prstGeom>
        </p:spPr>
      </p:pic>
      <p:pic>
        <p:nvPicPr>
          <p:cNvPr id="7" name="Grafik 6" descr="Ein Bild, das Haus, Gebäude, Baum, Screenshot enthält.&#10;&#10;Automatisch generierte Beschreibung">
            <a:extLst>
              <a:ext uri="{FF2B5EF4-FFF2-40B4-BE49-F238E27FC236}">
                <a16:creationId xmlns:a16="http://schemas.microsoft.com/office/drawing/2014/main" id="{B8C48C34-54A4-EAFD-EDF6-6A1A833D3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96" y="3267753"/>
            <a:ext cx="3601278" cy="22945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57F594-8A5B-9FB0-E029-80027F1297EC}"/>
              </a:ext>
            </a:extLst>
          </p:cNvPr>
          <p:cNvSpPr/>
          <p:nvPr/>
        </p:nvSpPr>
        <p:spPr>
          <a:xfrm>
            <a:off x="1650819" y="1690688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456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48176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7361A-7EA9-9D19-A459-D8540F10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AE4C4A-6A26-EDAB-8101-644D7BBB4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AixLib</a:t>
            </a:r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like (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demo</a:t>
            </a:r>
            <a:r>
              <a:rPr lang="de-DE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FEF4E-F408-AA55-CD78-9741E250D8CE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76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object-oriented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declarative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language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complex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involving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multiple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domains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mechanical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thermal, …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quations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describe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commands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easily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configurations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pre-built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symbols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represent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B34E65-43AB-293C-547C-BADF4FB4DD33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simulating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IBPSA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(International Building Performance Simulation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proviedes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ventilation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strategies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172174-8344-E79C-342E-54787742A41F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8032-CD18-BE8D-A382-BC145D0F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Ground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constant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AA22E7-74CA-2CA1-992D-F0C66232E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88" y="1622916"/>
            <a:ext cx="6404503" cy="334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C7D95-D628-2D90-BCC6-309FD05C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226" y="5128840"/>
            <a:ext cx="8141293" cy="1287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E7EB9-B2B3-BF18-E915-52AE3D4E4C59}"/>
              </a:ext>
            </a:extLst>
          </p:cNvPr>
          <p:cNvSpPr txBox="1"/>
          <p:nvPr/>
        </p:nvSpPr>
        <p:spPr>
          <a:xfrm>
            <a:off x="632388" y="5546221"/>
            <a:ext cx="299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Tabula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: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8CE9BF-A552-85B5-20A4-F0826D77636E}"/>
              </a:ext>
            </a:extLst>
          </p:cNvPr>
          <p:cNvSpPr/>
          <p:nvPr/>
        </p:nvSpPr>
        <p:spPr>
          <a:xfrm>
            <a:off x="8426153" y="5460763"/>
            <a:ext cx="786213" cy="828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663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6375"/>
          </a:xfrm>
        </p:spPr>
        <p:txBody>
          <a:bodyPr>
            <a:normAutofit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00" y="2470444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890" y="2470444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[kWh/m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12661AE-0BD3-DA23-E38E-51E68D54F95E}"/>
              </a:ext>
            </a:extLst>
          </p:cNvPr>
          <p:cNvSpPr/>
          <p:nvPr/>
        </p:nvSpPr>
        <p:spPr>
          <a:xfrm>
            <a:off x="9138534" y="315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1978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hold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,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  <a:p>
            <a:endParaRPr lang="de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148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A3B3B4C-8E59-F423-51C6-F35E6EFE0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9" y="3048273"/>
            <a:ext cx="3525930" cy="30348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5F3254-A298-52D0-9C61-C6A092B8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866" y="3020208"/>
            <a:ext cx="4132116" cy="29721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9EB1A9-FCD3-CC44-26A2-5EB803145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451" y="1752177"/>
            <a:ext cx="2188501" cy="1171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3B3E98-5022-983D-E5A8-C4F40547D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875" y="3393654"/>
            <a:ext cx="2188501" cy="11140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15FB99-B510-57F6-9B2B-6B79FC8EC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877" y="4548135"/>
            <a:ext cx="2363148" cy="13226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40C4AC-9613-6429-5502-D46A8DCD0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620" y="4095462"/>
            <a:ext cx="2156499" cy="18244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3DBA90-782C-CC5D-247C-B86711B0F961}"/>
              </a:ext>
            </a:extLst>
          </p:cNvPr>
          <p:cNvSpPr txBox="1"/>
          <p:nvPr/>
        </p:nvSpPr>
        <p:spPr>
          <a:xfrm>
            <a:off x="11245727" y="5314909"/>
            <a:ext cx="1137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Actual COP </a:t>
            </a:r>
            <a:r>
              <a:rPr lang="de-DE" dirty="0" err="1"/>
              <a:t>mean</a:t>
            </a:r>
            <a:r>
              <a:rPr lang="de-DE" dirty="0"/>
              <a:t> in </a:t>
            </a:r>
            <a:r>
              <a:rPr lang="de-DE" dirty="0" err="1"/>
              <a:t>heating</a:t>
            </a:r>
            <a:r>
              <a:rPr lang="de-DE" dirty="0"/>
              <a:t> 4.5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3234433-35BB-9F8F-D609-2188291F90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5338" y="3021157"/>
            <a:ext cx="1751228" cy="15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3BEE8-5AC7-D78D-4E5E-004999FB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can</a:t>
            </a:r>
            <a:r>
              <a:rPr lang="de-DE" dirty="0"/>
              <a:t> hold </a:t>
            </a:r>
            <a:r>
              <a:rPr lang="de-DE" dirty="0" err="1"/>
              <a:t>temp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87B0E-71D6-4B58-9509-61530D4C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8924" y="3508866"/>
            <a:ext cx="3497318" cy="24766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92EF0-8FF2-FF41-D66C-4DF29496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9" y="1915510"/>
            <a:ext cx="2840793" cy="407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5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EA5-E4F2-1D73-5E6B-178EBE03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D3A25013-59F0-91FB-71DF-9481FFBB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5" y="1778329"/>
            <a:ext cx="5835826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BB6C3F2-9396-E757-8334-707E7EAB158C}"/>
              </a:ext>
            </a:extLst>
          </p:cNvPr>
          <p:cNvSpPr txBox="1">
            <a:spLocks/>
          </p:cNvSpPr>
          <p:nvPr/>
        </p:nvSpPr>
        <p:spPr>
          <a:xfrm>
            <a:off x="763852" y="1872922"/>
            <a:ext cx="5187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course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focused</a:t>
            </a:r>
            <a:r>
              <a:rPr lang="de-DE" sz="2400" dirty="0"/>
              <a:t> on </a:t>
            </a:r>
            <a:r>
              <a:rPr lang="de-DE" sz="2400" dirty="0" err="1"/>
              <a:t>electricity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renewable</a:t>
            </a:r>
            <a:r>
              <a:rPr lang="de-DE" sz="2400" dirty="0"/>
              <a:t> </a:t>
            </a:r>
            <a:r>
              <a:rPr lang="de-DE" sz="2400" dirty="0" err="1"/>
              <a:t>sources</a:t>
            </a:r>
            <a:endParaRPr lang="de-DE" sz="2400" dirty="0"/>
          </a:p>
          <a:p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versatile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carrier</a:t>
            </a:r>
            <a:r>
              <a:rPr lang="de-DE" sz="2400" dirty="0"/>
              <a:t>)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carbon</a:t>
            </a:r>
            <a:r>
              <a:rPr lang="de-DE" sz="2400" dirty="0"/>
              <a:t> </a:t>
            </a:r>
            <a:r>
              <a:rPr lang="de-DE" sz="2400" dirty="0" err="1"/>
              <a:t>emissions</a:t>
            </a:r>
            <a:r>
              <a:rPr lang="de-DE" sz="2400" dirty="0"/>
              <a:t>: 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/>
              <a:t>transport</a:t>
            </a:r>
            <a:r>
              <a:rPr lang="de-DE" sz="2400" dirty="0"/>
              <a:t> and </a:t>
            </a:r>
            <a:r>
              <a:rPr lang="de-DE" sz="2400" b="1" dirty="0" err="1"/>
              <a:t>heating</a:t>
            </a:r>
            <a:r>
              <a:rPr lang="de-DE" sz="2400" b="1" dirty="0"/>
              <a:t> </a:t>
            </a:r>
            <a:r>
              <a:rPr lang="de-DE" sz="2400" dirty="0"/>
              <a:t>/ </a:t>
            </a:r>
            <a:r>
              <a:rPr lang="de-DE" sz="2400" dirty="0" err="1"/>
              <a:t>cooling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electrified</a:t>
            </a:r>
            <a:endParaRPr lang="de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5CA54-383A-9331-F655-097356549670}"/>
              </a:ext>
            </a:extLst>
          </p:cNvPr>
          <p:cNvSpPr txBox="1"/>
          <p:nvPr/>
        </p:nvSpPr>
        <p:spPr>
          <a:xfrm>
            <a:off x="6031645" y="1088177"/>
            <a:ext cx="583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consumption</a:t>
            </a:r>
            <a:r>
              <a:rPr lang="de-DE" dirty="0"/>
              <a:t> in Germany in 2022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and </a:t>
            </a:r>
            <a:r>
              <a:rPr lang="de-DE" dirty="0" err="1"/>
              <a:t>transport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35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FC314F-4A59-502F-678D-95E7B054B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172" y="421938"/>
            <a:ext cx="5610028" cy="329171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0D906-E6D6-9C19-2456-2BAED56F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51" y="3713650"/>
            <a:ext cx="11164858" cy="2857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E1710A-AC69-C862-CA5C-757766F16E24}"/>
              </a:ext>
            </a:extLst>
          </p:cNvPr>
          <p:cNvSpPr txBox="1"/>
          <p:nvPr/>
        </p:nvSpPr>
        <p:spPr>
          <a:xfrm>
            <a:off x="7538400" y="3105834"/>
            <a:ext cx="39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Not powerful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EC2A4-C224-7DA7-E5F2-8DA0C3EF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00" y="1489777"/>
            <a:ext cx="6031779" cy="38784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31423C-B70D-2E0E-644D-2AB27246D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498" y="3173851"/>
            <a:ext cx="4533179" cy="146051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3659672-245F-64A2-D884-4625F9F2B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458" y="5149628"/>
            <a:ext cx="4533179" cy="146051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9652EDA-0599-F015-11FB-7469145588C9}"/>
              </a:ext>
            </a:extLst>
          </p:cNvPr>
          <p:cNvSpPr txBox="1"/>
          <p:nvPr/>
        </p:nvSpPr>
        <p:spPr>
          <a:xfrm>
            <a:off x="6869979" y="2527520"/>
            <a:ext cx="3725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Maybe </a:t>
            </a:r>
            <a:r>
              <a:rPr lang="de-DE" dirty="0" err="1">
                <a:solidFill>
                  <a:srgbClr val="FF0000"/>
                </a:solidFill>
              </a:rPr>
              <a:t>show</a:t>
            </a:r>
            <a:r>
              <a:rPr lang="de-DE" dirty="0">
                <a:solidFill>
                  <a:srgbClr val="FF0000"/>
                </a:solidFill>
              </a:rPr>
              <a:t> U-</a:t>
            </a:r>
            <a:r>
              <a:rPr lang="de-DE" dirty="0" err="1">
                <a:solidFill>
                  <a:srgbClr val="FF0000"/>
                </a:solidFill>
              </a:rPr>
              <a:t>value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comparism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below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show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difference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between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buildings</a:t>
            </a:r>
            <a:r>
              <a:rPr lang="de-DE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793"/>
            <a:ext cx="10515600" cy="1325563"/>
          </a:xfrm>
        </p:spPr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normal </a:t>
            </a:r>
            <a:r>
              <a:rPr lang="de-DE" dirty="0" err="1"/>
              <a:t>winter</a:t>
            </a:r>
            <a:r>
              <a:rPr lang="de-DE" dirty="0"/>
              <a:t> (2015)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286" y="3620834"/>
            <a:ext cx="3429464" cy="2215646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2261204" y="241300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90F2E-1746-8E70-ADFE-BFD27B58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050" y="279669"/>
            <a:ext cx="5014129" cy="2855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5DEF20-E25A-36C8-FEEF-188D04C14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283" y="1264389"/>
            <a:ext cx="4333552" cy="24120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1DA9A3-FC92-407C-F6AC-80378B3A8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625" y="2075276"/>
            <a:ext cx="3333843" cy="28406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A7D370-1C52-F2F9-240C-40C2FC9E6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625" y="4061691"/>
            <a:ext cx="3099587" cy="22999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ED90CA-F360-FDD1-BC9F-D9659F223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484" y="3711103"/>
            <a:ext cx="3629965" cy="26505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414145-AEDD-A403-CC7A-91E5FA3E1588}"/>
              </a:ext>
            </a:extLst>
          </p:cNvPr>
          <p:cNvSpPr txBox="1"/>
          <p:nvPr/>
        </p:nvSpPr>
        <p:spPr>
          <a:xfrm>
            <a:off x="4140286" y="6187155"/>
            <a:ext cx="410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 </a:t>
            </a:r>
            <a:r>
              <a:rPr lang="de-DE" dirty="0"/>
              <a:t>Normal </a:t>
            </a:r>
            <a:r>
              <a:rPr lang="de-DE" dirty="0" err="1"/>
              <a:t>year</a:t>
            </a:r>
            <a:r>
              <a:rPr lang="de-DE" dirty="0"/>
              <a:t>: 2322,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2513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building</a:t>
            </a:r>
            <a:r>
              <a:rPr lang="de-DE" dirty="0"/>
              <a:t> in 2015, </a:t>
            </a:r>
            <a:r>
              <a:rPr lang="de-DE" dirty="0" err="1"/>
              <a:t>refurbished</a:t>
            </a:r>
            <a:r>
              <a:rPr lang="de-DE" dirty="0"/>
              <a:t> (do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5E299-4F79-AFED-7E12-90193399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5216"/>
            <a:ext cx="6615554" cy="42211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5977C-8470-D647-DC22-C91217C0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937" y="2836367"/>
            <a:ext cx="4319263" cy="315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66D0D3-9F63-5455-E0C2-CB1397CE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126157"/>
            <a:ext cx="6356032" cy="343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288000" y="141179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r>
              <a:rPr lang="de-DE" dirty="0"/>
              <a:t> 2015 and 2045 T </a:t>
            </a:r>
            <a:r>
              <a:rPr lang="de-DE" dirty="0" err="1"/>
              <a:t>timeseries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50521-171E-F9FB-DD4B-9CD9345A5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8637493" y="568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5" name="Grafik 4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494E9068-6833-54C2-5D24-0F0FE48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623260"/>
            <a:ext cx="7772400" cy="2542373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2B2BDFAD-27FE-87D3-1695-E9533ECE2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43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572151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767.18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2601</a:t>
            </a:r>
          </a:p>
          <a:p>
            <a:pPr marL="0" indent="0">
              <a:buNone/>
            </a:pPr>
            <a:r>
              <a:rPr lang="de-DE" sz="2200" dirty="0"/>
              <a:t>kWh/(m^2*a): 13.91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pic>
        <p:nvPicPr>
          <p:cNvPr id="5" name="Grafik 4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013A9467-955C-6B91-DA84-5ADD4BB4F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01" y="1867668"/>
            <a:ext cx="4598891" cy="303382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E90B086-03EA-814A-32CB-F393C14D7F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296"/>
          <a:stretch/>
        </p:blipFill>
        <p:spPr>
          <a:xfrm>
            <a:off x="6453305" y="514350"/>
            <a:ext cx="2891539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572151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767.18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2601</a:t>
            </a:r>
          </a:p>
          <a:p>
            <a:pPr marL="0" indent="0">
              <a:buNone/>
            </a:pPr>
            <a:r>
              <a:rPr lang="de-DE" sz="2200" dirty="0"/>
              <a:t>kWh/(m^2*a): 13.91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7015398" y="4970256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1325.88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4495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24.03</a:t>
            </a:r>
          </a:p>
        </p:txBody>
      </p:sp>
      <p:pic>
        <p:nvPicPr>
          <p:cNvPr id="5" name="Grafik 4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013A9467-955C-6B91-DA84-5ADD4BB4F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01" y="1867668"/>
            <a:ext cx="4598891" cy="303382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B9E92B-E4B6-E776-F08C-689AF605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93" y="1867667"/>
            <a:ext cx="4598891" cy="303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69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FB24E5C0-A177-0053-AA91-C7EFC73D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84876"/>
            <a:ext cx="7772400" cy="2542373"/>
          </a:xfrm>
          <a:prstGeom prst="rect">
            <a:avLst/>
          </a:prstGeom>
        </p:spPr>
      </p:pic>
      <p:pic>
        <p:nvPicPr>
          <p:cNvPr id="11" name="Grafik 10" descr="Ein Bild, das Reihe, Text, Diagramm, Schrift enthält.&#10;&#10;Automatisch generierte Beschreibung">
            <a:extLst>
              <a:ext uri="{FF2B5EF4-FFF2-40B4-BE49-F238E27FC236}">
                <a16:creationId xmlns:a16="http://schemas.microsoft.com/office/drawing/2014/main" id="{06D0A8FB-AD2B-5CF2-7E85-B26DDFC0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27249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7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DAC552-EFC9-5987-8F6D-12FD4F80D880}"/>
              </a:ext>
            </a:extLst>
          </p:cNvPr>
          <p:cNvSpPr txBox="1">
            <a:spLocks/>
          </p:cNvSpPr>
          <p:nvPr/>
        </p:nvSpPr>
        <p:spPr>
          <a:xfrm>
            <a:off x="1626513" y="4915212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  <a:br>
              <a:rPr lang="de-DE" sz="2200" dirty="0"/>
            </a:b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1325.88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4495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24.03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747AC7-98FE-5ADD-968E-43D0E587D513}"/>
              </a:ext>
            </a:extLst>
          </p:cNvPr>
          <p:cNvSpPr txBox="1">
            <a:spLocks/>
          </p:cNvSpPr>
          <p:nvPr/>
        </p:nvSpPr>
        <p:spPr>
          <a:xfrm>
            <a:off x="7039960" y="4939908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dirty="0"/>
              <a:t>2045 </a:t>
            </a:r>
            <a:r>
              <a:rPr lang="de-DE" sz="2200" dirty="0" err="1"/>
              <a:t>cold</a:t>
            </a:r>
            <a:r>
              <a:rPr lang="de-DE" sz="2200" dirty="0"/>
              <a:t> </a:t>
            </a:r>
            <a:r>
              <a:rPr lang="de-DE" sz="2200" dirty="0" err="1"/>
              <a:t>winter</a:t>
            </a:r>
            <a:br>
              <a:rPr lang="de-DE" sz="2200" dirty="0"/>
            </a:b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838.16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2841</a:t>
            </a:r>
          </a:p>
          <a:p>
            <a:pPr marL="0" indent="0">
              <a:buNone/>
            </a:pPr>
            <a:r>
              <a:rPr lang="de-DE" sz="2200" dirty="0"/>
              <a:t>kWh/(m^2*a): 15.19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0A9F-498A-429F-C9EC-28E5B5BAA284}"/>
              </a:ext>
            </a:extLst>
          </p:cNvPr>
          <p:cNvSpPr txBox="1">
            <a:spLocks/>
          </p:cNvSpPr>
          <p:nvPr/>
        </p:nvSpPr>
        <p:spPr>
          <a:xfrm>
            <a:off x="4831777" y="5068963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600" dirty="0">
                <a:solidFill>
                  <a:srgbClr val="FF0000"/>
                </a:solidFill>
              </a:rPr>
              <a:t>This </a:t>
            </a:r>
            <a:r>
              <a:rPr lang="de-DE" sz="2600" dirty="0" err="1">
                <a:solidFill>
                  <a:srgbClr val="FF0000"/>
                </a:solidFill>
              </a:rPr>
              <a:t>is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strange</a:t>
            </a:r>
            <a:r>
              <a:rPr lang="de-DE" sz="2600" dirty="0">
                <a:solidFill>
                  <a:srgbClr val="FF0000"/>
                </a:solidFill>
              </a:rPr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600" dirty="0">
                <a:solidFill>
                  <a:srgbClr val="FF0000"/>
                </a:solidFill>
              </a:rPr>
              <a:t>The </a:t>
            </a:r>
            <a:r>
              <a:rPr lang="de-DE" sz="2600" dirty="0" err="1">
                <a:solidFill>
                  <a:srgbClr val="FF0000"/>
                </a:solidFill>
              </a:rPr>
              <a:t>plot</a:t>
            </a:r>
            <a:r>
              <a:rPr lang="de-DE" sz="2600" dirty="0">
                <a:solidFill>
                  <a:srgbClr val="FF0000"/>
                </a:solidFill>
              </a:rPr>
              <a:t> and </a:t>
            </a:r>
            <a:r>
              <a:rPr lang="de-DE" sz="2600" dirty="0" err="1">
                <a:solidFill>
                  <a:srgbClr val="FF0000"/>
                </a:solidFill>
              </a:rPr>
              <a:t>the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data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doesn‘t</a:t>
            </a:r>
            <a:r>
              <a:rPr lang="de-DE" sz="2600" dirty="0">
                <a:solidFill>
                  <a:srgbClr val="FF0000"/>
                </a:solidFill>
              </a:rPr>
              <a:t> match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BE51C64-4B13-4B8F-3E65-8ACBCC78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09" y="1786038"/>
            <a:ext cx="4598891" cy="3033824"/>
          </a:xfrm>
          <a:prstGeom prst="rect">
            <a:avLst/>
          </a:prstGeom>
        </p:spPr>
      </p:pic>
      <p:pic>
        <p:nvPicPr>
          <p:cNvPr id="15" name="Grafik 14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49C5BF63-5803-6973-8203-CA92A83DB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772823"/>
            <a:ext cx="4851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25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627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238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892E3-505E-ABC4-4297-C03350A8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C4A6E-18F5-109F-DF9D-070CC37C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134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43DB5-FA81-0CBF-3951-A44F2001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A0 Poster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5E411-A6F8-DDD7-A51E-7F514BB51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708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7174-53DA-726E-D349-8C73781C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</a:t>
            </a:r>
            <a:r>
              <a:rPr lang="de-DE" dirty="0" err="1"/>
              <a:t>slides</a:t>
            </a:r>
            <a:endParaRPr lang="de-DE" dirty="0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F2A7739E-267C-9EAD-D3CD-C7BC8C27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9" y="1825625"/>
            <a:ext cx="8674602" cy="4351338"/>
          </a:xfrm>
        </p:spPr>
      </p:pic>
    </p:spTree>
    <p:extLst>
      <p:ext uri="{BB962C8B-B14F-4D97-AF65-F5344CB8AC3E}">
        <p14:creationId xmlns:p14="http://schemas.microsoft.com/office/powerpoint/2010/main" val="194186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15DD4B6-6E88-E251-B5B4-1BDD1164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r>
              <a:rPr lang="de-DE" sz="2400" dirty="0" err="1"/>
              <a:t>first</a:t>
            </a:r>
            <a:r>
              <a:rPr lang="de-DE" sz="2400" dirty="0"/>
              <a:t> Energy </a:t>
            </a:r>
            <a:r>
              <a:rPr lang="de-DE" sz="2400" dirty="0" err="1"/>
              <a:t>Saving</a:t>
            </a:r>
            <a:r>
              <a:rPr lang="de-DE" sz="2400" dirty="0"/>
              <a:t> </a:t>
            </a:r>
            <a:r>
              <a:rPr lang="de-DE" sz="2400" dirty="0" err="1"/>
              <a:t>Ordinance</a:t>
            </a:r>
            <a:r>
              <a:rPr lang="de-DE" sz="2400" dirty="0"/>
              <a:t> (EnEV) </a:t>
            </a:r>
            <a:r>
              <a:rPr lang="de-DE" sz="2400" dirty="0" err="1"/>
              <a:t>came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force</a:t>
            </a:r>
            <a:r>
              <a:rPr lang="de-DE" sz="2400" dirty="0"/>
              <a:t> on 1 </a:t>
            </a:r>
            <a:r>
              <a:rPr lang="de-DE" sz="2400" dirty="0" err="1"/>
              <a:t>January</a:t>
            </a:r>
            <a:r>
              <a:rPr lang="de-DE" sz="2400" dirty="0"/>
              <a:t> 2002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then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EnEV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been</a:t>
            </a:r>
            <a:r>
              <a:rPr lang="de-DE" sz="2400" dirty="0"/>
              <a:t> </a:t>
            </a:r>
            <a:r>
              <a:rPr lang="de-DE" sz="2400" dirty="0" err="1"/>
              <a:t>revised</a:t>
            </a:r>
            <a:r>
              <a:rPr lang="de-DE" sz="2400" dirty="0"/>
              <a:t> </a:t>
            </a:r>
            <a:r>
              <a:rPr lang="de-DE" sz="2400" dirty="0" err="1"/>
              <a:t>several</a:t>
            </a:r>
            <a:r>
              <a:rPr lang="de-DE" sz="2400" dirty="0"/>
              <a:t> </a:t>
            </a:r>
            <a:r>
              <a:rPr lang="de-DE" sz="2400" dirty="0" err="1"/>
              <a:t>times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The EU </a:t>
            </a:r>
            <a:r>
              <a:rPr lang="de-DE" sz="2400" dirty="0" err="1"/>
              <a:t>Renewable</a:t>
            </a:r>
            <a:r>
              <a:rPr lang="de-DE" sz="2400" dirty="0"/>
              <a:t> Energy </a:t>
            </a:r>
            <a:r>
              <a:rPr lang="de-DE" sz="2400" dirty="0" err="1"/>
              <a:t>Directive</a:t>
            </a:r>
            <a:r>
              <a:rPr lang="de-DE" sz="2400" dirty="0"/>
              <a:t> was </a:t>
            </a:r>
            <a:r>
              <a:rPr lang="de-DE" sz="2400" dirty="0" err="1"/>
              <a:t>implemented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nationial</a:t>
            </a:r>
            <a:r>
              <a:rPr lang="de-DE" sz="2400" dirty="0"/>
              <a:t> EEWG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EnEG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On 1 November 2020, EnEV was incorporated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building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act</a:t>
            </a:r>
            <a:r>
              <a:rPr lang="de-DE" sz="2400" dirty="0"/>
              <a:t> (GEG) and </a:t>
            </a:r>
            <a:r>
              <a:rPr lang="de-DE" sz="2400" dirty="0" err="1"/>
              <a:t>officially</a:t>
            </a:r>
            <a:r>
              <a:rPr lang="de-DE" sz="2400" dirty="0"/>
              <a:t> </a:t>
            </a:r>
            <a:r>
              <a:rPr lang="de-DE" sz="2400" dirty="0" err="1"/>
              <a:t>ceased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apply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Furthermore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EEWG and and </a:t>
            </a:r>
            <a:r>
              <a:rPr lang="de-DE" sz="2400" dirty="0" err="1"/>
              <a:t>the</a:t>
            </a:r>
            <a:r>
              <a:rPr lang="de-DE" sz="2400" dirty="0"/>
              <a:t> EnEG </a:t>
            </a:r>
            <a:r>
              <a:rPr lang="de-DE" sz="2400" dirty="0" err="1"/>
              <a:t>were</a:t>
            </a:r>
            <a:r>
              <a:rPr lang="de-DE" sz="2400" dirty="0"/>
              <a:t> </a:t>
            </a:r>
            <a:r>
              <a:rPr lang="de-DE" sz="2400" dirty="0" err="1"/>
              <a:t>integreted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GEG</a:t>
            </a:r>
          </a:p>
        </p:txBody>
      </p:sp>
    </p:spTree>
    <p:extLst>
      <p:ext uri="{BB962C8B-B14F-4D97-AF65-F5344CB8AC3E}">
        <p14:creationId xmlns:p14="http://schemas.microsoft.com/office/powerpoint/2010/main" val="402705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2500</Words>
  <Application>Microsoft Office PowerPoint</Application>
  <PresentationFormat>Widescreen</PresentationFormat>
  <Paragraphs>315</Paragraphs>
  <Slides>49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Aptos</vt:lpstr>
      <vt:lpstr>Aptos Display</vt:lpstr>
      <vt:lpstr>Arial</vt:lpstr>
      <vt:lpstr>Calibri</vt:lpstr>
      <vt:lpstr>Cambria Math</vt:lpstr>
      <vt:lpstr>Courier New</vt:lpstr>
      <vt:lpstr>Wingdings</vt:lpstr>
      <vt:lpstr>Office</vt:lpstr>
      <vt:lpstr>Modelling buildings and their heating systems</vt:lpstr>
      <vt:lpstr>Motivation for this topic</vt:lpstr>
      <vt:lpstr>Motivation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How does a heat pump work?</vt:lpstr>
      <vt:lpstr>How does a heat pump work - principle</vt:lpstr>
      <vt:lpstr>How does a heat pump work?</vt:lpstr>
      <vt:lpstr>How do different heat pumps work? ASHP vs. GSHP</vt:lpstr>
      <vt:lpstr>How does a heat pump work? -&gt; COP and what influences it</vt:lpstr>
      <vt:lpstr>What‘s Modelica?</vt:lpstr>
      <vt:lpstr>What‘s Modelica</vt:lpstr>
      <vt:lpstr>What‘s Modelica - AixLib</vt:lpstr>
      <vt:lpstr>Weather data (2015)</vt:lpstr>
      <vt:lpstr>Ground temperature almost constant</vt:lpstr>
      <vt:lpstr>Preprocessing</vt:lpstr>
      <vt:lpstr>Modelica Simulation Run</vt:lpstr>
      <vt:lpstr>Parameters</vt:lpstr>
      <vt:lpstr>Tabula parameters</vt:lpstr>
      <vt:lpstr>Validating the model with Tabula</vt:lpstr>
      <vt:lpstr>Validating the model with Tabula – example </vt:lpstr>
      <vt:lpstr>Comparisons (relevant plots)</vt:lpstr>
      <vt:lpstr>1978 building 2015 cant hold temp</vt:lpstr>
      <vt:lpstr>1978 can hold temp</vt:lpstr>
      <vt:lpstr>PowerPoint Presentation</vt:lpstr>
      <vt:lpstr>1978 building vs 2016 building in 2015</vt:lpstr>
      <vt:lpstr>2016 building in cold vs normal winter (2015)</vt:lpstr>
      <vt:lpstr>1948 building in 2015, refurbished (do advanced next)</vt:lpstr>
      <vt:lpstr>Night setback difference 2015 normal</vt:lpstr>
      <vt:lpstr>Compare 2015 and 2045 T timeseries</vt:lpstr>
      <vt:lpstr>2016 house  2015 and 2045 weather compared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PowerPoint Presentation</vt:lpstr>
      <vt:lpstr>Conclusions</vt:lpstr>
      <vt:lpstr>Whats next?</vt:lpstr>
      <vt:lpstr>Thanks for listening!</vt:lpstr>
      <vt:lpstr>Sources</vt:lpstr>
      <vt:lpstr>3 questions, 4 answers each</vt:lpstr>
      <vt:lpstr>Do you have any questions?</vt:lpstr>
      <vt:lpstr>A0 Poster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André Osthövener</cp:lastModifiedBy>
  <cp:revision>34</cp:revision>
  <dcterms:created xsi:type="dcterms:W3CDTF">2025-06-07T09:35:23Z</dcterms:created>
  <dcterms:modified xsi:type="dcterms:W3CDTF">2025-06-30T11:03:46Z</dcterms:modified>
</cp:coreProperties>
</file>